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74" r:id="rId4"/>
    <p:sldId id="275" r:id="rId5"/>
    <p:sldId id="276" r:id="rId6"/>
    <p:sldId id="266" r:id="rId7"/>
    <p:sldId id="291" r:id="rId8"/>
    <p:sldId id="292" r:id="rId9"/>
    <p:sldId id="278" r:id="rId10"/>
    <p:sldId id="271" r:id="rId11"/>
    <p:sldId id="270" r:id="rId12"/>
    <p:sldId id="259" r:id="rId13"/>
    <p:sldId id="260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868" autoAdjust="0"/>
    <p:restoredTop sz="94624" autoAdjust="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042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8A428-389A-4B50-A31B-AA74BD8070E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7DF46E6-C068-4C86-8934-72EF652BE98E}">
      <dgm:prSet phldrT="[Текст]" custT="1"/>
      <dgm:spPr/>
      <dgm:t>
        <a:bodyPr/>
        <a:lstStyle/>
        <a:p>
          <a:r>
            <a:rPr lang="ru-RU" sz="1600" dirty="0" smtClean="0"/>
            <a:t>Пространственная организация </a:t>
          </a:r>
          <a:endParaRPr lang="ru-RU" sz="1600" dirty="0"/>
        </a:p>
      </dgm:t>
    </dgm:pt>
    <dgm:pt modelId="{66A349B2-1F9A-4252-94CA-5E130291B2AE}" type="parTrans" cxnId="{0216BB4E-2CE3-44FC-B7C5-F02E8B5D4EDE}">
      <dgm:prSet/>
      <dgm:spPr/>
      <dgm:t>
        <a:bodyPr/>
        <a:lstStyle/>
        <a:p>
          <a:endParaRPr lang="ru-RU"/>
        </a:p>
      </dgm:t>
    </dgm:pt>
    <dgm:pt modelId="{83A4DB9A-AFEC-407B-B324-BB4962154495}" type="sibTrans" cxnId="{0216BB4E-2CE3-44FC-B7C5-F02E8B5D4EDE}">
      <dgm:prSet/>
      <dgm:spPr/>
      <dgm:t>
        <a:bodyPr/>
        <a:lstStyle/>
        <a:p>
          <a:endParaRPr lang="ru-RU"/>
        </a:p>
      </dgm:t>
    </dgm:pt>
    <dgm:pt modelId="{EAA4FE47-9B32-4E30-BCA3-9E4F1825E3D5}">
      <dgm:prSet phldrT="[Текст]" custT="1"/>
      <dgm:spPr/>
      <dgm:t>
        <a:bodyPr/>
        <a:lstStyle/>
        <a:p>
          <a:r>
            <a:rPr lang="ru-RU" sz="1800" dirty="0" smtClean="0"/>
            <a:t>Изменение во времени </a:t>
          </a:r>
          <a:endParaRPr lang="ru-RU" sz="1800" dirty="0"/>
        </a:p>
      </dgm:t>
    </dgm:pt>
    <dgm:pt modelId="{5F49EE91-B026-4C27-8D9B-2FD9313DA3E1}" type="parTrans" cxnId="{53E83260-398C-439E-9FE8-04E55D32436B}">
      <dgm:prSet/>
      <dgm:spPr/>
      <dgm:t>
        <a:bodyPr/>
        <a:lstStyle/>
        <a:p>
          <a:endParaRPr lang="ru-RU"/>
        </a:p>
      </dgm:t>
    </dgm:pt>
    <dgm:pt modelId="{8EAB63BC-9F79-4507-8AA0-D85C8C2C18B3}" type="sibTrans" cxnId="{53E83260-398C-439E-9FE8-04E55D32436B}">
      <dgm:prSet/>
      <dgm:spPr/>
      <dgm:t>
        <a:bodyPr/>
        <a:lstStyle/>
        <a:p>
          <a:endParaRPr lang="ru-RU"/>
        </a:p>
      </dgm:t>
    </dgm:pt>
    <dgm:pt modelId="{2D3BF24A-C2BA-4483-AA7A-BC46D90EBB95}">
      <dgm:prSet phldrT="[Текст]" custT="1"/>
      <dgm:spPr/>
      <dgm:t>
        <a:bodyPr/>
        <a:lstStyle/>
        <a:p>
          <a:r>
            <a:rPr lang="ru-RU" sz="1600" dirty="0" smtClean="0"/>
            <a:t>Предметное содержание </a:t>
          </a:r>
          <a:endParaRPr lang="ru-RU" sz="1600" dirty="0"/>
        </a:p>
      </dgm:t>
    </dgm:pt>
    <dgm:pt modelId="{BE4049F4-3BE3-40BB-9D72-52C57950CE8F}" type="parTrans" cxnId="{8C13CAD0-2800-4C91-8A7A-D6F288CFDC41}">
      <dgm:prSet/>
      <dgm:spPr/>
      <dgm:t>
        <a:bodyPr/>
        <a:lstStyle/>
        <a:p>
          <a:endParaRPr lang="ru-RU"/>
        </a:p>
      </dgm:t>
    </dgm:pt>
    <dgm:pt modelId="{D08AF4AD-67DE-4479-977C-BD5760F0650C}" type="sibTrans" cxnId="{8C13CAD0-2800-4C91-8A7A-D6F288CFDC41}">
      <dgm:prSet/>
      <dgm:spPr/>
      <dgm:t>
        <a:bodyPr/>
        <a:lstStyle/>
        <a:p>
          <a:endParaRPr lang="ru-RU"/>
        </a:p>
      </dgm:t>
    </dgm:pt>
    <dgm:pt modelId="{29BA2E62-E860-4BB5-B2F3-C3374734A13E}" type="pres">
      <dgm:prSet presAssocID="{9108A428-389A-4B50-A31B-AA74BD8070E6}" presName="compositeShape" presStyleCnt="0">
        <dgm:presLayoutVars>
          <dgm:chMax val="7"/>
          <dgm:dir/>
          <dgm:resizeHandles val="exact"/>
        </dgm:presLayoutVars>
      </dgm:prSet>
      <dgm:spPr/>
    </dgm:pt>
    <dgm:pt modelId="{E367DF92-03F4-40BF-A532-3DB50C0F48F2}" type="pres">
      <dgm:prSet presAssocID="{9108A428-389A-4B50-A31B-AA74BD8070E6}" presName="wedge1" presStyleLbl="node1" presStyleIdx="0" presStyleCnt="3" custLinFactNeighborX="-1167" custLinFactNeighborY="446"/>
      <dgm:spPr/>
      <dgm:t>
        <a:bodyPr/>
        <a:lstStyle/>
        <a:p>
          <a:endParaRPr lang="ru-RU"/>
        </a:p>
      </dgm:t>
    </dgm:pt>
    <dgm:pt modelId="{232CE9CA-B99C-4B50-B3C3-5F595E61ED12}" type="pres">
      <dgm:prSet presAssocID="{9108A428-389A-4B50-A31B-AA74BD8070E6}" presName="dummy1a" presStyleCnt="0"/>
      <dgm:spPr/>
    </dgm:pt>
    <dgm:pt modelId="{95BC3443-5EFF-4ACA-9C4E-8F36CB4BA1FD}" type="pres">
      <dgm:prSet presAssocID="{9108A428-389A-4B50-A31B-AA74BD8070E6}" presName="dummy1b" presStyleCnt="0"/>
      <dgm:spPr/>
    </dgm:pt>
    <dgm:pt modelId="{EBD41ED9-B513-43A6-9BC1-6E0461067870}" type="pres">
      <dgm:prSet presAssocID="{9108A428-389A-4B50-A31B-AA74BD8070E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34EB2-073F-4E41-9879-E2755D81A2B5}" type="pres">
      <dgm:prSet presAssocID="{9108A428-389A-4B50-A31B-AA74BD8070E6}" presName="wedge2" presStyleLbl="node1" presStyleIdx="1" presStyleCnt="3"/>
      <dgm:spPr/>
      <dgm:t>
        <a:bodyPr/>
        <a:lstStyle/>
        <a:p>
          <a:endParaRPr lang="ru-RU"/>
        </a:p>
      </dgm:t>
    </dgm:pt>
    <dgm:pt modelId="{EE3242FC-6BFC-418C-ACFD-86DD21A86752}" type="pres">
      <dgm:prSet presAssocID="{9108A428-389A-4B50-A31B-AA74BD8070E6}" presName="dummy2a" presStyleCnt="0"/>
      <dgm:spPr/>
    </dgm:pt>
    <dgm:pt modelId="{67861CDC-9CC0-482D-89DE-2BBEE586BA8E}" type="pres">
      <dgm:prSet presAssocID="{9108A428-389A-4B50-A31B-AA74BD8070E6}" presName="dummy2b" presStyleCnt="0"/>
      <dgm:spPr/>
    </dgm:pt>
    <dgm:pt modelId="{A57BFC4B-DD13-4D60-84F0-14BEF4DF33C0}" type="pres">
      <dgm:prSet presAssocID="{9108A428-389A-4B50-A31B-AA74BD8070E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63F00-A233-4A39-A2B1-BECC677A76F1}" type="pres">
      <dgm:prSet presAssocID="{9108A428-389A-4B50-A31B-AA74BD8070E6}" presName="wedge3" presStyleLbl="node1" presStyleIdx="2" presStyleCnt="3"/>
      <dgm:spPr/>
      <dgm:t>
        <a:bodyPr/>
        <a:lstStyle/>
        <a:p>
          <a:endParaRPr lang="ru-RU"/>
        </a:p>
      </dgm:t>
    </dgm:pt>
    <dgm:pt modelId="{3509E1E1-11C5-4310-8143-C5DFF29EA9A2}" type="pres">
      <dgm:prSet presAssocID="{9108A428-389A-4B50-A31B-AA74BD8070E6}" presName="dummy3a" presStyleCnt="0"/>
      <dgm:spPr/>
    </dgm:pt>
    <dgm:pt modelId="{87ED3E5A-4BFF-4211-B980-5B3615C95684}" type="pres">
      <dgm:prSet presAssocID="{9108A428-389A-4B50-A31B-AA74BD8070E6}" presName="dummy3b" presStyleCnt="0"/>
      <dgm:spPr/>
    </dgm:pt>
    <dgm:pt modelId="{3C1A1BFE-B3A7-4015-AF66-867D74B07A9A}" type="pres">
      <dgm:prSet presAssocID="{9108A428-389A-4B50-A31B-AA74BD8070E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C6895-EBDE-4E84-B302-E3C977D5C486}" type="pres">
      <dgm:prSet presAssocID="{83A4DB9A-AFEC-407B-B324-BB4962154495}" presName="arrowWedge1" presStyleLbl="fgSibTrans2D1" presStyleIdx="0" presStyleCnt="3"/>
      <dgm:spPr/>
    </dgm:pt>
    <dgm:pt modelId="{0128C1DF-1F1A-478C-9284-F0BB1DAC6D4D}" type="pres">
      <dgm:prSet presAssocID="{8EAB63BC-9F79-4507-8AA0-D85C8C2C18B3}" presName="arrowWedge2" presStyleLbl="fgSibTrans2D1" presStyleIdx="1" presStyleCnt="3"/>
      <dgm:spPr/>
    </dgm:pt>
    <dgm:pt modelId="{DBAA5AD9-0EA9-4905-806F-5590174948F5}" type="pres">
      <dgm:prSet presAssocID="{D08AF4AD-67DE-4479-977C-BD5760F0650C}" presName="arrowWedge3" presStyleLbl="fgSibTrans2D1" presStyleIdx="2" presStyleCnt="3"/>
      <dgm:spPr/>
    </dgm:pt>
  </dgm:ptLst>
  <dgm:cxnLst>
    <dgm:cxn modelId="{794C9906-C9FD-4879-8D90-DC8FB388421B}" type="presOf" srcId="{EAA4FE47-9B32-4E30-BCA3-9E4F1825E3D5}" destId="{3F934EB2-073F-4E41-9879-E2755D81A2B5}" srcOrd="0" destOrd="0" presId="urn:microsoft.com/office/officeart/2005/8/layout/cycle8"/>
    <dgm:cxn modelId="{5AB609A0-FDBE-4001-B8D4-1073CF32669A}" type="presOf" srcId="{2D3BF24A-C2BA-4483-AA7A-BC46D90EBB95}" destId="{3C1A1BFE-B3A7-4015-AF66-867D74B07A9A}" srcOrd="1" destOrd="0" presId="urn:microsoft.com/office/officeart/2005/8/layout/cycle8"/>
    <dgm:cxn modelId="{3999F36B-B424-4445-ABB9-F943ED841915}" type="presOf" srcId="{9108A428-389A-4B50-A31B-AA74BD8070E6}" destId="{29BA2E62-E860-4BB5-B2F3-C3374734A13E}" srcOrd="0" destOrd="0" presId="urn:microsoft.com/office/officeart/2005/8/layout/cycle8"/>
    <dgm:cxn modelId="{8C13CAD0-2800-4C91-8A7A-D6F288CFDC41}" srcId="{9108A428-389A-4B50-A31B-AA74BD8070E6}" destId="{2D3BF24A-C2BA-4483-AA7A-BC46D90EBB95}" srcOrd="2" destOrd="0" parTransId="{BE4049F4-3BE3-40BB-9D72-52C57950CE8F}" sibTransId="{D08AF4AD-67DE-4479-977C-BD5760F0650C}"/>
    <dgm:cxn modelId="{6CD27493-561C-4C5B-A1CF-83C488286437}" type="presOf" srcId="{EAA4FE47-9B32-4E30-BCA3-9E4F1825E3D5}" destId="{A57BFC4B-DD13-4D60-84F0-14BEF4DF33C0}" srcOrd="1" destOrd="0" presId="urn:microsoft.com/office/officeart/2005/8/layout/cycle8"/>
    <dgm:cxn modelId="{0216BB4E-2CE3-44FC-B7C5-F02E8B5D4EDE}" srcId="{9108A428-389A-4B50-A31B-AA74BD8070E6}" destId="{57DF46E6-C068-4C86-8934-72EF652BE98E}" srcOrd="0" destOrd="0" parTransId="{66A349B2-1F9A-4252-94CA-5E130291B2AE}" sibTransId="{83A4DB9A-AFEC-407B-B324-BB4962154495}"/>
    <dgm:cxn modelId="{7C650643-D215-48A3-A546-3C7E543A336E}" type="presOf" srcId="{2D3BF24A-C2BA-4483-AA7A-BC46D90EBB95}" destId="{16563F00-A233-4A39-A2B1-BECC677A76F1}" srcOrd="0" destOrd="0" presId="urn:microsoft.com/office/officeart/2005/8/layout/cycle8"/>
    <dgm:cxn modelId="{5BADDB84-FCA7-4707-9054-C7B6147A8493}" type="presOf" srcId="{57DF46E6-C068-4C86-8934-72EF652BE98E}" destId="{E367DF92-03F4-40BF-A532-3DB50C0F48F2}" srcOrd="0" destOrd="0" presId="urn:microsoft.com/office/officeart/2005/8/layout/cycle8"/>
    <dgm:cxn modelId="{53E83260-398C-439E-9FE8-04E55D32436B}" srcId="{9108A428-389A-4B50-A31B-AA74BD8070E6}" destId="{EAA4FE47-9B32-4E30-BCA3-9E4F1825E3D5}" srcOrd="1" destOrd="0" parTransId="{5F49EE91-B026-4C27-8D9B-2FD9313DA3E1}" sibTransId="{8EAB63BC-9F79-4507-8AA0-D85C8C2C18B3}"/>
    <dgm:cxn modelId="{72666EB4-3BF6-4221-89C1-11FDE91FED60}" type="presOf" srcId="{57DF46E6-C068-4C86-8934-72EF652BE98E}" destId="{EBD41ED9-B513-43A6-9BC1-6E0461067870}" srcOrd="1" destOrd="0" presId="urn:microsoft.com/office/officeart/2005/8/layout/cycle8"/>
    <dgm:cxn modelId="{49C4F119-B3EB-4D11-9F57-BE4B2A81D619}" type="presParOf" srcId="{29BA2E62-E860-4BB5-B2F3-C3374734A13E}" destId="{E367DF92-03F4-40BF-A532-3DB50C0F48F2}" srcOrd="0" destOrd="0" presId="urn:microsoft.com/office/officeart/2005/8/layout/cycle8"/>
    <dgm:cxn modelId="{6FD54520-1DD8-4884-BED4-15FA9028422E}" type="presParOf" srcId="{29BA2E62-E860-4BB5-B2F3-C3374734A13E}" destId="{232CE9CA-B99C-4B50-B3C3-5F595E61ED12}" srcOrd="1" destOrd="0" presId="urn:microsoft.com/office/officeart/2005/8/layout/cycle8"/>
    <dgm:cxn modelId="{33F49416-77A8-4A68-A35A-66AB865AA6B7}" type="presParOf" srcId="{29BA2E62-E860-4BB5-B2F3-C3374734A13E}" destId="{95BC3443-5EFF-4ACA-9C4E-8F36CB4BA1FD}" srcOrd="2" destOrd="0" presId="urn:microsoft.com/office/officeart/2005/8/layout/cycle8"/>
    <dgm:cxn modelId="{AF1409F3-D5C8-4050-BBDC-7121A0B4AD3F}" type="presParOf" srcId="{29BA2E62-E860-4BB5-B2F3-C3374734A13E}" destId="{EBD41ED9-B513-43A6-9BC1-6E0461067870}" srcOrd="3" destOrd="0" presId="urn:microsoft.com/office/officeart/2005/8/layout/cycle8"/>
    <dgm:cxn modelId="{41C0C9C8-F875-4E4D-A4BE-D888DDD86426}" type="presParOf" srcId="{29BA2E62-E860-4BB5-B2F3-C3374734A13E}" destId="{3F934EB2-073F-4E41-9879-E2755D81A2B5}" srcOrd="4" destOrd="0" presId="urn:microsoft.com/office/officeart/2005/8/layout/cycle8"/>
    <dgm:cxn modelId="{C5816E8A-ED23-48D8-BA1F-87097DCB220D}" type="presParOf" srcId="{29BA2E62-E860-4BB5-B2F3-C3374734A13E}" destId="{EE3242FC-6BFC-418C-ACFD-86DD21A86752}" srcOrd="5" destOrd="0" presId="urn:microsoft.com/office/officeart/2005/8/layout/cycle8"/>
    <dgm:cxn modelId="{65C32369-DC0E-4F14-9C76-0E9F45B6F715}" type="presParOf" srcId="{29BA2E62-E860-4BB5-B2F3-C3374734A13E}" destId="{67861CDC-9CC0-482D-89DE-2BBEE586BA8E}" srcOrd="6" destOrd="0" presId="urn:microsoft.com/office/officeart/2005/8/layout/cycle8"/>
    <dgm:cxn modelId="{45DCB6FD-AA68-40AC-9DE0-BF801C1FC722}" type="presParOf" srcId="{29BA2E62-E860-4BB5-B2F3-C3374734A13E}" destId="{A57BFC4B-DD13-4D60-84F0-14BEF4DF33C0}" srcOrd="7" destOrd="0" presId="urn:microsoft.com/office/officeart/2005/8/layout/cycle8"/>
    <dgm:cxn modelId="{2551FD52-4943-4627-9804-4D136EDFED6B}" type="presParOf" srcId="{29BA2E62-E860-4BB5-B2F3-C3374734A13E}" destId="{16563F00-A233-4A39-A2B1-BECC677A76F1}" srcOrd="8" destOrd="0" presId="urn:microsoft.com/office/officeart/2005/8/layout/cycle8"/>
    <dgm:cxn modelId="{A2945E65-919B-4F60-B21A-882060C75458}" type="presParOf" srcId="{29BA2E62-E860-4BB5-B2F3-C3374734A13E}" destId="{3509E1E1-11C5-4310-8143-C5DFF29EA9A2}" srcOrd="9" destOrd="0" presId="urn:microsoft.com/office/officeart/2005/8/layout/cycle8"/>
    <dgm:cxn modelId="{91A9719C-C12B-4405-89FF-26306CAAAD69}" type="presParOf" srcId="{29BA2E62-E860-4BB5-B2F3-C3374734A13E}" destId="{87ED3E5A-4BFF-4211-B980-5B3615C95684}" srcOrd="10" destOrd="0" presId="urn:microsoft.com/office/officeart/2005/8/layout/cycle8"/>
    <dgm:cxn modelId="{032818DE-C6AC-4837-9B6B-B1DE36C8C789}" type="presParOf" srcId="{29BA2E62-E860-4BB5-B2F3-C3374734A13E}" destId="{3C1A1BFE-B3A7-4015-AF66-867D74B07A9A}" srcOrd="11" destOrd="0" presId="urn:microsoft.com/office/officeart/2005/8/layout/cycle8"/>
    <dgm:cxn modelId="{9C9C8473-7AE0-47ED-9CF2-020FCFA4073F}" type="presParOf" srcId="{29BA2E62-E860-4BB5-B2F3-C3374734A13E}" destId="{E61C6895-EBDE-4E84-B302-E3C977D5C486}" srcOrd="12" destOrd="0" presId="urn:microsoft.com/office/officeart/2005/8/layout/cycle8"/>
    <dgm:cxn modelId="{0C22C901-70A8-4347-9E55-A0A2728AB921}" type="presParOf" srcId="{29BA2E62-E860-4BB5-B2F3-C3374734A13E}" destId="{0128C1DF-1F1A-478C-9284-F0BB1DAC6D4D}" srcOrd="13" destOrd="0" presId="urn:microsoft.com/office/officeart/2005/8/layout/cycle8"/>
    <dgm:cxn modelId="{877D602A-2556-4716-8BFD-E1C33193FE27}" type="presParOf" srcId="{29BA2E62-E860-4BB5-B2F3-C3374734A13E}" destId="{DBAA5AD9-0EA9-4905-806F-5590174948F5}" srcOrd="14" destOrd="0" presId="urn:microsoft.com/office/officeart/2005/8/layout/cycle8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62BE8-73B7-446D-AE97-FD4D54E54FB1}" type="datetimeFigureOut">
              <a:rPr lang="ru-RU" smtClean="0"/>
              <a:pPr/>
              <a:t>09.06.2018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C377D-34B2-4F69-AB92-90A8236D7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6/9/2018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229600" cy="42672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Impact" pitchFamily="34" charset="0"/>
              </a:rPr>
              <a:t>Проектирование предметно-пространственной развивающей среды ДОО</a:t>
            </a:r>
            <a:br>
              <a:rPr lang="ru-RU" sz="3200" dirty="0" smtClean="0">
                <a:latin typeface="Impact" pitchFamily="34" charset="0"/>
              </a:rPr>
            </a:br>
            <a:r>
              <a:rPr lang="ru-RU" sz="3200" dirty="0" smtClean="0">
                <a:latin typeface="Impact" pitchFamily="34" charset="0"/>
              </a:rPr>
              <a:t/>
            </a:r>
            <a:br>
              <a:rPr lang="ru-RU" sz="3200" dirty="0" smtClean="0">
                <a:latin typeface="Impact" pitchFamily="34" charset="0"/>
              </a:rPr>
            </a:br>
            <a:r>
              <a:rPr lang="ru-RU" sz="3200" dirty="0" smtClean="0">
                <a:latin typeface="Impact" pitchFamily="34" charset="0"/>
              </a:rPr>
              <a:t/>
            </a:r>
            <a:br>
              <a:rPr lang="ru-RU" sz="3200" dirty="0" smtClean="0">
                <a:latin typeface="Impact" pitchFamily="34" charset="0"/>
              </a:rPr>
            </a:br>
            <a:endParaRPr lang="ru-RU" sz="3200" dirty="0"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3657600" cy="12192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Выполнила </a:t>
            </a:r>
          </a:p>
          <a:p>
            <a:r>
              <a:rPr lang="ru-RU" dirty="0" smtClean="0"/>
              <a:t>Гущина Л.В.</a:t>
            </a:r>
            <a:endParaRPr lang="ru-RU" sz="1800" dirty="0" smtClean="0"/>
          </a:p>
        </p:txBody>
      </p:sp>
      <p:pic>
        <p:nvPicPr>
          <p:cNvPr id="4" name="Picture 2" descr="C:\Users\user\Documents\КАРТИНКИ\картинки 1\0_83106_4350dcbf_xljpg[1]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86400" y="4038600"/>
            <a:ext cx="2674006" cy="24987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229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Смысл заложенный в ФГОС ДО это 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миров. Дошкольное образование должно ориентироваться не на формальную результативность, а на поддержку способности ребёнка, на его самореализацию.</a:t>
            </a:r>
            <a:endParaRPr lang="ru-RU" sz="1600" dirty="0" smtClean="0"/>
          </a:p>
          <a:p>
            <a:pPr algn="just"/>
            <a:r>
              <a:rPr lang="ru-RU" dirty="0" smtClean="0"/>
              <a:t>       </a:t>
            </a:r>
          </a:p>
          <a:p>
            <a:pPr algn="just"/>
            <a:r>
              <a:rPr lang="ru-RU" dirty="0" smtClean="0"/>
              <a:t> Как известно, развитие ребёнка происходит в деятельности. Никакое</a:t>
            </a:r>
          </a:p>
          <a:p>
            <a:pPr algn="just"/>
            <a:r>
              <a:rPr lang="ru-RU" dirty="0" smtClean="0"/>
              <a:t>воспитывающее и обучающее влияние на ребёнка не может осуществляться</a:t>
            </a:r>
          </a:p>
          <a:p>
            <a:pPr algn="just"/>
            <a:r>
              <a:rPr lang="ru-RU" dirty="0" smtClean="0"/>
              <a:t>без реальной деятельности его самого. Для удовлетворения своих</a:t>
            </a:r>
          </a:p>
          <a:p>
            <a:pPr algn="just"/>
            <a:r>
              <a:rPr lang="ru-RU" dirty="0" smtClean="0"/>
              <a:t>потребностей ребёнку необходимо пространство, т.е. та среда, которую он</a:t>
            </a:r>
          </a:p>
          <a:p>
            <a:pPr algn="just"/>
            <a:r>
              <a:rPr lang="ru-RU" dirty="0" smtClean="0"/>
              <a:t>воспринимает в определённый момент своего развития.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Осуществление образовательного процесса происходит, прежде всего, в форме игры, познавательной и исследовательской </a:t>
            </a:r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деятельности,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форме творческой активности, обеспечивающей всестороннее развитие ребенка дошкольного возраста.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sz="1600" dirty="0" smtClean="0"/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cuments\КАРТИНКИ\картинки 1\imagesha98k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953000"/>
            <a:ext cx="2971800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же такое развивающая среда?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cuments\КАРТИНКИ\картинки 1\0_83106_4350dcbf_xljpg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54664" y="2787965"/>
            <a:ext cx="2672671" cy="24980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3400" y="20574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Естественная комфортабельная обстановка, рационально организованная в пространстве и времени, насыщенная разнообразными предметами, игровыми и дидактическими материалами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Целостная модель построения среды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 dir="r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Целостная модель пространственной среды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u="sng" dirty="0" smtClean="0"/>
              <a:t>Предметное содержание: </a:t>
            </a:r>
          </a:p>
          <a:p>
            <a:pPr algn="ctr">
              <a:buNone/>
            </a:pPr>
            <a:endParaRPr lang="ru-RU" dirty="0" smtClean="0"/>
          </a:p>
          <a:p>
            <a:pPr marL="648000">
              <a:spcBef>
                <a:spcPts val="0"/>
              </a:spcBef>
            </a:pPr>
            <a:r>
              <a:rPr lang="ru-RU" sz="2000" dirty="0" smtClean="0"/>
              <a:t>игры; </a:t>
            </a:r>
          </a:p>
          <a:p>
            <a:pPr marL="648000">
              <a:spcBef>
                <a:spcPts val="0"/>
              </a:spcBef>
            </a:pPr>
            <a:r>
              <a:rPr lang="ru-RU" sz="2000" dirty="0" smtClean="0"/>
              <a:t>предметы и игровые материалы;</a:t>
            </a:r>
          </a:p>
          <a:p>
            <a:pPr algn="ctr">
              <a:buNone/>
            </a:pPr>
            <a:r>
              <a:rPr lang="ru-RU" sz="2000" b="1" i="1" u="sng" smtClean="0"/>
              <a:t>Пространственная </a:t>
            </a:r>
            <a:r>
              <a:rPr lang="ru-RU" sz="2000" b="1" i="1" u="sng" dirty="0" smtClean="0"/>
              <a:t>организация:</a:t>
            </a:r>
          </a:p>
          <a:p>
            <a:r>
              <a:rPr lang="ru-RU" sz="2000" dirty="0" smtClean="0"/>
              <a:t>Познавательные центры </a:t>
            </a:r>
          </a:p>
          <a:p>
            <a:pPr>
              <a:buNone/>
            </a:pPr>
            <a:r>
              <a:rPr lang="ru-RU" sz="2000" b="1" dirty="0" smtClean="0"/>
              <a:t>Создаваемые центры должны строится на основе интеграции содержания и видов деятельности </a:t>
            </a:r>
          </a:p>
          <a:p>
            <a:pPr algn="ctr">
              <a:buNone/>
            </a:pPr>
            <a:r>
              <a:rPr lang="ru-RU" sz="2000" b="1" i="1" u="sng" dirty="0" smtClean="0"/>
              <a:t>Изменение во времени:</a:t>
            </a:r>
          </a:p>
          <a:p>
            <a:r>
              <a:rPr lang="ru-RU" sz="2000" dirty="0" smtClean="0"/>
              <a:t>Обновление пособий;</a:t>
            </a:r>
          </a:p>
          <a:p>
            <a:r>
              <a:rPr lang="ru-RU" sz="2000" dirty="0" smtClean="0"/>
              <a:t>Обогащение центров новым материалом;</a:t>
            </a:r>
          </a:p>
          <a:p>
            <a:r>
              <a:rPr lang="ru-RU" sz="2000" dirty="0" smtClean="0"/>
              <a:t>Стратегического и оперативного изменения (по мере решения конкретных задач  развёртывания определенного вида деятельности)</a:t>
            </a:r>
          </a:p>
          <a:p>
            <a:pPr>
              <a:buNone/>
            </a:pPr>
            <a:endParaRPr lang="ru-RU" sz="2000" b="1" dirty="0" smtClean="0"/>
          </a:p>
          <a:p>
            <a:pPr marL="648000"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  <p:transition>
    <p:split orient="vert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2000" y="762000"/>
            <a:ext cx="78486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проектирования среды важно продумать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изменения.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Условно можно выделить следующие линии: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838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времени (обновление пособий, обогащение центров новыми материалами и изменение организации пространства в течение года);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838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освоенности (с ориентировкой на зону ближайшего развития детей и уже освоенного);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838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тратегическ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 и оперативного изменения (по мере решения конкретных задач и развертывания определенного вида деятельности).</a:t>
            </a:r>
            <a:r>
              <a:rPr lang="ru-RU" sz="2000" dirty="0" smtClean="0"/>
              <a:t> </a:t>
            </a:r>
          </a:p>
          <a:p>
            <a:pPr indent="2857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38325" algn="l"/>
              </a:tabLst>
            </a:pPr>
            <a:endParaRPr lang="ru-RU" sz="2000" dirty="0" smtClean="0"/>
          </a:p>
          <a:p>
            <a:pPr indent="2857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38325" algn="l"/>
              </a:tabLst>
            </a:pPr>
            <a:r>
              <a:rPr lang="ru-RU" sz="2000" dirty="0" smtClean="0"/>
              <a:t>Итак, среда является основным средством развития личности ребенка и является источником его знаний и социального опыта. </a:t>
            </a: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8383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ocuments\КАРТИНКИ\картинки 1\clip_image00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800600"/>
            <a:ext cx="289560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2893" y="1066800"/>
            <a:ext cx="58461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Предметно-пространственная среда проектируется на основе: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71600" y="1981200"/>
            <a:ext cx="7772400" cy="438943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Санитарно-эпидемиологических правил и нормативов </a:t>
            </a:r>
          </a:p>
          <a:p>
            <a:pPr algn="just">
              <a:buNone/>
            </a:pPr>
            <a:r>
              <a:rPr lang="ru-RU" sz="1400" dirty="0" smtClean="0"/>
              <a:t>       (</a:t>
            </a:r>
            <a:r>
              <a:rPr lang="ru-RU" sz="1400" dirty="0" err="1" smtClean="0"/>
              <a:t>СанПиН</a:t>
            </a:r>
            <a:r>
              <a:rPr lang="ru-RU" sz="1400" dirty="0" smtClean="0"/>
              <a:t> 2.4.1.3049-13)</a:t>
            </a:r>
          </a:p>
          <a:p>
            <a:pPr algn="just"/>
            <a:r>
              <a:rPr lang="ru-RU" sz="2000" dirty="0" smtClean="0"/>
              <a:t>Федеральных государственных образовательных стандартов дошкольного воспитания № 1155 от 17 октября 2013 г.</a:t>
            </a:r>
            <a:endParaRPr lang="ru-RU" sz="1400" dirty="0" smtClean="0"/>
          </a:p>
          <a:p>
            <a:pPr algn="just"/>
            <a:r>
              <a:rPr lang="ru-RU" sz="2000" dirty="0" smtClean="0"/>
              <a:t>Реализуемой в детском саду образовательной программы;</a:t>
            </a:r>
          </a:p>
          <a:p>
            <a:pPr algn="just"/>
            <a:r>
              <a:rPr lang="ru-RU" sz="2000" dirty="0" smtClean="0"/>
              <a:t>Материальных и архитектурно-пространственных условий (наличия нескольких помещений, их площадь, конструктивные особенности);</a:t>
            </a:r>
          </a:p>
          <a:p>
            <a:pPr algn="just"/>
            <a:r>
              <a:rPr lang="ru-RU" sz="2000" dirty="0" smtClean="0"/>
              <a:t>Предпочтений, субкультуры и уровня развития детей;</a:t>
            </a:r>
          </a:p>
          <a:p>
            <a:pPr algn="just"/>
            <a:r>
              <a:rPr lang="ru-RU" sz="2000" dirty="0" smtClean="0"/>
              <a:t>Общих принципов построения предметно-пространственной среды;</a:t>
            </a:r>
          </a:p>
        </p:txBody>
      </p:sp>
    </p:spTree>
  </p:cSld>
  <p:clrMapOvr>
    <a:masterClrMapping/>
  </p:clrMapOvr>
  <p:transition>
    <p:wedg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2848" y="608682"/>
            <a:ext cx="77724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Зачем нужна предметно-развивающая среда ребёнку?</a:t>
            </a:r>
          </a:p>
          <a:p>
            <a:pPr algn="just"/>
            <a:r>
              <a:rPr lang="ru-RU" sz="2000" dirty="0" smtClean="0"/>
              <a:t> </a:t>
            </a:r>
          </a:p>
          <a:p>
            <a:pPr algn="just"/>
            <a:r>
              <a:rPr lang="ru-RU" sz="2000" dirty="0" smtClean="0"/>
              <a:t>                          </a:t>
            </a:r>
            <a:r>
              <a:rPr lang="ru-RU" sz="2400" dirty="0" smtClean="0"/>
              <a:t>Влияние среды начинается уже с раннего возраста. С каждым годом ребенок меняется, узнает много нового, обогащает свой опыт и накапливает информацию об окружающем мире. В процессе развития ребенка окружающая среда не только определяет условия его существования, но и во многом составляет основу для формирования потребностей.</a:t>
            </a:r>
          </a:p>
          <a:p>
            <a:pPr indent="457200" algn="just"/>
            <a:endParaRPr lang="ru-RU" sz="2400" dirty="0" smtClean="0"/>
          </a:p>
          <a:p>
            <a:pPr indent="457200" algn="just"/>
            <a:r>
              <a:rPr lang="ru-RU" sz="2400" dirty="0" smtClean="0"/>
              <a:t>Детский сад — это место, где ребенок накапливает опыт широкого эмоционально-практического взаимодействия со взрослыми и сверстниками в наиболее значимых для его развития сферах жизни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026" name="Picture 2" descr="C:\Users\user\Documents\КАРТИНКИ\картинки 1\imagesha98k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23622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9248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Зачем нужна предметно-развивающая среда воспитателю?</a:t>
            </a:r>
          </a:p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indent="457200" algn="just"/>
            <a:r>
              <a:rPr lang="ru-RU" dirty="0" smtClean="0"/>
              <a:t>Реализация любой образовательной </a:t>
            </a:r>
            <a:r>
              <a:rPr lang="ru-RU" u="sng" dirty="0" smtClean="0"/>
              <a:t>программы требует от воспитателя организации</a:t>
            </a:r>
            <a:r>
              <a:rPr lang="ru-RU" dirty="0" smtClean="0"/>
              <a:t> </a:t>
            </a:r>
            <a:r>
              <a:rPr lang="ru-RU" u="sng" dirty="0" smtClean="0"/>
              <a:t>своеобразной материальной среды</a:t>
            </a:r>
            <a:r>
              <a:rPr lang="ru-RU" dirty="0" smtClean="0"/>
              <a:t>. </a:t>
            </a:r>
          </a:p>
          <a:p>
            <a:pPr indent="457200" algn="just"/>
            <a:r>
              <a:rPr lang="ru-RU" dirty="0" smtClean="0"/>
              <a:t>Предметно-пространственная развивающая среда создается с учетом: </a:t>
            </a:r>
          </a:p>
          <a:p>
            <a:pPr indent="457200" algn="just"/>
            <a:r>
              <a:rPr lang="ru-RU" dirty="0" smtClean="0"/>
              <a:t>-возрастных возможностей детей; </a:t>
            </a:r>
          </a:p>
          <a:p>
            <a:pPr indent="457200" algn="just"/>
            <a:r>
              <a:rPr lang="ru-RU" dirty="0" smtClean="0"/>
              <a:t>-половых особенностей и интересов;</a:t>
            </a:r>
          </a:p>
          <a:p>
            <a:pPr indent="457200" algn="just"/>
            <a:r>
              <a:rPr lang="ru-RU" dirty="0" smtClean="0"/>
              <a:t>конструируется таким образом, чтобы ребенок в детском саду мог найти для себя увлекательное занятие. </a:t>
            </a:r>
          </a:p>
          <a:p>
            <a:pPr indent="457200"/>
            <a:r>
              <a:rPr lang="ru-RU" dirty="0" smtClean="0"/>
              <a:t> Развивающая среда является эффективным средством поддержки индивидуальности и целостного развития ребенка до школы, обеспечивающим такие направления, как:</a:t>
            </a:r>
          </a:p>
          <a:p>
            <a:pPr lvl="0" indent="457200">
              <a:buFont typeface="Wingdings" pitchFamily="2" charset="2"/>
              <a:buChar char="ü"/>
            </a:pPr>
            <a:r>
              <a:rPr lang="ru-RU" dirty="0" smtClean="0"/>
              <a:t>социально-коммуникативное развитие,</a:t>
            </a:r>
          </a:p>
          <a:p>
            <a:pPr lvl="0" indent="457200">
              <a:buFont typeface="Wingdings" pitchFamily="2" charset="2"/>
              <a:buChar char="ü"/>
            </a:pPr>
            <a:r>
              <a:rPr lang="ru-RU" dirty="0" smtClean="0"/>
              <a:t>познавательное развитие,</a:t>
            </a:r>
          </a:p>
          <a:p>
            <a:pPr lvl="0" indent="457200">
              <a:buFont typeface="Wingdings" pitchFamily="2" charset="2"/>
              <a:buChar char="ü"/>
            </a:pPr>
            <a:r>
              <a:rPr lang="ru-RU" dirty="0" smtClean="0"/>
              <a:t>Речевое  развитие,</a:t>
            </a:r>
          </a:p>
          <a:p>
            <a:pPr lvl="0" indent="457200">
              <a:buFont typeface="Wingdings" pitchFamily="2" charset="2"/>
              <a:buChar char="ü"/>
            </a:pPr>
            <a:r>
              <a:rPr lang="ru-RU" dirty="0" smtClean="0"/>
              <a:t>художественно-эстетическое развитие.</a:t>
            </a:r>
          </a:p>
          <a:p>
            <a:pPr lvl="0" indent="457200">
              <a:buFont typeface="Wingdings" pitchFamily="2" charset="2"/>
              <a:buChar char="ü"/>
            </a:pPr>
            <a:r>
              <a:rPr lang="ru-RU" dirty="0" smtClean="0"/>
              <a:t>физическое развитие</a:t>
            </a:r>
          </a:p>
          <a:p>
            <a:pPr indent="457200"/>
            <a:r>
              <a:rPr lang="ru-RU" dirty="0" smtClean="0"/>
              <a:t>Среда не только создает благоприятные условия для жизнедеятельности ребенка, она служит также непосредственным организатором деятельности детей и влияет на воспитательный процесс</a:t>
            </a:r>
          </a:p>
          <a:p>
            <a:pPr algn="just"/>
            <a:endParaRPr lang="ru-RU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  <p:transition>
    <p:diamond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69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Всякая ли предметно-развивающая среда является развивающей?</a:t>
            </a:r>
          </a:p>
          <a:p>
            <a:pPr algn="just"/>
            <a:endParaRPr lang="ru-RU" sz="2000" dirty="0" smtClean="0"/>
          </a:p>
          <a:p>
            <a:pPr indent="457200" algn="just"/>
            <a:r>
              <a:rPr lang="ru-RU" sz="2000" dirty="0" smtClean="0"/>
              <a:t>Если среда организована неправильно, она не вызывает новых впечатлений, не создает условия для развития воображения, фантазии, желания играть, в ней нет элемента неожиданности: все знакомо с первого дня и остается неизменным.</a:t>
            </a:r>
          </a:p>
          <a:p>
            <a:pPr indent="457200" algn="just"/>
            <a:r>
              <a:rPr lang="ru-RU" sz="2000" dirty="0" smtClean="0"/>
              <a:t> Реализация современных подходов к образованию дошкольников  возможна только при соблюдении ряда принципов построения развивающей среды в группе детского сада.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ctr"/>
            <a:endParaRPr lang="ru-RU" sz="2000" dirty="0" smtClean="0">
              <a:solidFill>
                <a:srgbClr val="FFFF00"/>
              </a:solidFill>
            </a:endParaRPr>
          </a:p>
          <a:p>
            <a:pPr algn="ctr"/>
            <a:endParaRPr lang="ru-RU" sz="2000" dirty="0" smtClean="0">
              <a:solidFill>
                <a:srgbClr val="FFFF00"/>
              </a:solidFill>
            </a:endParaRPr>
          </a:p>
          <a:p>
            <a:pPr algn="ctr"/>
            <a:endParaRPr lang="ru-RU" sz="2000" dirty="0" smtClean="0"/>
          </a:p>
          <a:p>
            <a:pPr algn="just"/>
            <a:endParaRPr lang="ru-RU" sz="2000" dirty="0"/>
          </a:p>
        </p:txBody>
      </p:sp>
    </p:spTree>
  </p:cSld>
  <p:clrMapOvr>
    <a:masterClrMapping/>
  </p:clrMapOvr>
  <p:transition>
    <p:wheel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95600" y="1828800"/>
            <a:ext cx="2743200" cy="1828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Принципы построения развивающей среды в ДОУ </a:t>
            </a:r>
            <a:endParaRPr lang="ru-RU" sz="1400" dirty="0"/>
          </a:p>
        </p:txBody>
      </p:sp>
      <p:sp>
        <p:nvSpPr>
          <p:cNvPr id="3" name="Овал 2"/>
          <p:cNvSpPr/>
          <p:nvPr/>
        </p:nvSpPr>
        <p:spPr>
          <a:xfrm>
            <a:off x="228600" y="228600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динамичности – статичности среды</a:t>
            </a:r>
            <a:endParaRPr lang="ru-RU" sz="1400" dirty="0"/>
          </a:p>
        </p:txBody>
      </p:sp>
      <p:sp>
        <p:nvSpPr>
          <p:cNvPr id="5" name="Овал 4"/>
          <p:cNvSpPr/>
          <p:nvPr/>
        </p:nvSpPr>
        <p:spPr>
          <a:xfrm>
            <a:off x="457200" y="1828800"/>
            <a:ext cx="1905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 дистанции, позиции при взаимодействии</a:t>
            </a:r>
            <a:endParaRPr lang="ru-RU" sz="1100" dirty="0"/>
          </a:p>
        </p:txBody>
      </p:sp>
      <p:sp>
        <p:nvSpPr>
          <p:cNvPr id="6" name="Овал 5"/>
          <p:cNvSpPr/>
          <p:nvPr/>
        </p:nvSpPr>
        <p:spPr>
          <a:xfrm>
            <a:off x="762000" y="3505200"/>
            <a:ext cx="1752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 детской активности, самостоятельности, творчества</a:t>
            </a:r>
            <a:endParaRPr lang="ru-RU" sz="1100" dirty="0"/>
          </a:p>
        </p:txBody>
      </p:sp>
      <p:sp>
        <p:nvSpPr>
          <p:cNvPr id="7" name="Овал 6"/>
          <p:cNvSpPr/>
          <p:nvPr/>
        </p:nvSpPr>
        <p:spPr>
          <a:xfrm>
            <a:off x="457200" y="4648200"/>
            <a:ext cx="2514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 эмоциогенности среды, индивидуальной комфортности и эмоционального благополучия каждого ребенка и взрослого</a:t>
            </a:r>
            <a:endParaRPr lang="ru-RU" sz="1100" dirty="0"/>
          </a:p>
        </p:txBody>
      </p:sp>
      <p:sp>
        <p:nvSpPr>
          <p:cNvPr id="8" name="Овал 7"/>
          <p:cNvSpPr/>
          <p:nvPr/>
        </p:nvSpPr>
        <p:spPr>
          <a:xfrm>
            <a:off x="3429000" y="4800600"/>
            <a:ext cx="1676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учёта половых и возрастных различий детей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5257800" y="4724400"/>
            <a:ext cx="1676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открытости – закрытости среды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6781800" y="3505200"/>
            <a:ext cx="18288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  сочетания привычных и неординарных элементов в эстетической организации среды</a:t>
            </a:r>
            <a:endParaRPr lang="ru-RU" sz="1100" dirty="0"/>
          </a:p>
        </p:txBody>
      </p:sp>
      <p:sp>
        <p:nvSpPr>
          <p:cNvPr id="11" name="Овал 10"/>
          <p:cNvSpPr/>
          <p:nvPr/>
        </p:nvSpPr>
        <p:spPr>
          <a:xfrm>
            <a:off x="6553200" y="2362200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опережающего характера содержания образования </a:t>
            </a:r>
            <a:endParaRPr lang="ru-RU" sz="1400" dirty="0"/>
          </a:p>
        </p:txBody>
      </p:sp>
      <p:sp>
        <p:nvSpPr>
          <p:cNvPr id="12" name="Овал 11"/>
          <p:cNvSpPr/>
          <p:nvPr/>
        </p:nvSpPr>
        <p:spPr>
          <a:xfrm>
            <a:off x="6400800" y="762000"/>
            <a:ext cx="1295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уважения мнения ребёнка </a:t>
            </a:r>
            <a:endParaRPr lang="ru-RU" sz="1400" dirty="0"/>
          </a:p>
        </p:txBody>
      </p:sp>
      <p:sp>
        <p:nvSpPr>
          <p:cNvPr id="13" name="Овал 12"/>
          <p:cNvSpPr/>
          <p:nvPr/>
        </p:nvSpPr>
        <p:spPr>
          <a:xfrm>
            <a:off x="5029200" y="381000"/>
            <a:ext cx="1295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 гибкого зонирования </a:t>
            </a:r>
            <a:endParaRPr lang="ru-RU" sz="1100" dirty="0"/>
          </a:p>
        </p:txBody>
      </p:sp>
      <p:sp>
        <p:nvSpPr>
          <p:cNvPr id="14" name="Овал 13"/>
          <p:cNvSpPr/>
          <p:nvPr/>
        </p:nvSpPr>
        <p:spPr>
          <a:xfrm>
            <a:off x="3048000" y="304800"/>
            <a:ext cx="1524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уважения к потребностям, нуждам ребенка</a:t>
            </a:r>
            <a:endParaRPr lang="ru-RU" sz="11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544094" y="1486694"/>
            <a:ext cx="762000" cy="227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2705100" y="1257300"/>
            <a:ext cx="990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5" idx="6"/>
          </p:cNvCxnSpPr>
          <p:nvPr/>
        </p:nvCxnSpPr>
        <p:spPr>
          <a:xfrm>
            <a:off x="2362200" y="2286000"/>
            <a:ext cx="8382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438400" y="3200400"/>
            <a:ext cx="1219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4762500" y="1181100"/>
            <a:ext cx="990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 flipV="1">
            <a:off x="5181600" y="1524000"/>
            <a:ext cx="16002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1" idx="2"/>
          </p:cNvCxnSpPr>
          <p:nvPr/>
        </p:nvCxnSpPr>
        <p:spPr>
          <a:xfrm rot="10800000" flipV="1">
            <a:off x="5257800" y="28194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0" idx="2"/>
          </p:cNvCxnSpPr>
          <p:nvPr/>
        </p:nvCxnSpPr>
        <p:spPr>
          <a:xfrm rot="10800000">
            <a:off x="5029200" y="3276600"/>
            <a:ext cx="17526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V="1">
            <a:off x="4610100" y="3619500"/>
            <a:ext cx="1371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3695700" y="4000500"/>
            <a:ext cx="1295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2514600" y="3581400"/>
            <a:ext cx="15240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3400" y="6096000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если мы будем создавать предметно-развивающую среду вне</a:t>
            </a:r>
            <a:r>
              <a:rPr lang="ru-RU" sz="7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реализации этих принципов,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наша среда превратится в мертвую</a:t>
            </a:r>
            <a:r>
              <a:rPr lang="ru-RU" sz="7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дорогостоящую игрушку.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305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Принцип уважения к потребностям ребенка: </a:t>
            </a:r>
            <a:r>
              <a:rPr lang="ru-RU" sz="1600" dirty="0" smtClean="0"/>
              <a:t>У ребенка дошкольного возраста есть три основные потребности: потребность в движении, деятельности; потребность в общении; потребность в познании. Среда группы (и детского сада в целом) должна эти потребности удовлетворять. Развивающая среда организуется так, чтобы у ребенка был самостоятельный выбор: с кем, как, где, во что играть. 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Принцип гибкого зонирования: </a:t>
            </a:r>
            <a:r>
              <a:rPr lang="ru-RU" sz="1600" dirty="0" smtClean="0"/>
              <a:t>При планировании интерьера целесообразно придерживаться нежесткого зонирования (центрирования). Это позволит детям, не мешая друг другу, в соответствии со своими интересами и желаниями свободно заниматься одновременно разными видами деятельности.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Принцип уважения мнения ребенка: </a:t>
            </a:r>
            <a:r>
              <a:rPr lang="ru-RU" sz="1600" dirty="0" smtClean="0"/>
              <a:t>Развивающую среду конструирует для детей воспитатель, но если мнение ребенка будет учитываться при создании предметно-пространственной среды, группа детского сада станет для него роднее, уютнее, комфортнее — ведь это дом, который создан и им тоже!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Принцип опережающего характера:  </a:t>
            </a:r>
            <a:r>
              <a:rPr lang="ru-RU" sz="1600" dirty="0" smtClean="0"/>
              <a:t>воспитатель подбирает в группу те материалы, которые предназначены детям определенного возраста, но, кроме них, надо включать в обстановку приблизительно 15% материалов, ориентированных на детей более старшего возраста. 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Принцип динамичности-статичности среды: </a:t>
            </a:r>
            <a:r>
              <a:rPr lang="ru-RU" sz="1600" dirty="0" smtClean="0"/>
              <a:t>возможность изменения развивающей среды.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Принцип дистанции, позиции при взаимодействии: </a:t>
            </a:r>
            <a:r>
              <a:rPr lang="ru-RU" sz="1600" dirty="0" smtClean="0"/>
              <a:t>планировка помещений должны быть таковы, чтобы каждый мог найти место, удобное для занятий и комфортное с точки зрения его эмоционального состояния.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Принцип детской активности, самостоятельности, творчества: </a:t>
            </a:r>
            <a:r>
              <a:rPr lang="ru-RU" sz="1600" dirty="0" smtClean="0"/>
              <a:t>Среда должна быть организована так, чтобы она побуждала детей взаимодействовать с ее различными элементами, повышая тем самым функциональную активность ребенка. Окружение должно давать детям разнообразные и меняющиеся впечатления. </a:t>
            </a:r>
            <a:endParaRPr lang="ru-RU" sz="16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153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Принцип эмоциогенности среды, индивидуальной комфортности и эмоционального благополучия каждого ребенка и взрослого: </a:t>
            </a:r>
            <a:r>
              <a:rPr lang="ru-RU" sz="1600" dirty="0" smtClean="0"/>
              <a:t>Проект среды учитывает создание условий для формирования и развития полноценного образа «Я». </a:t>
            </a:r>
          </a:p>
          <a:p>
            <a:pPr algn="just"/>
            <a:r>
              <a:rPr lang="ru-RU" sz="1600" dirty="0" smtClean="0"/>
              <a:t>Для создания индивидуальной комфортности ребенка необходимо так организовать пространство, чтобы, например, интимные моменты его жизни проходили вне поля зрения других. Каждому ребенку должно быть обеспечено личное пространство.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Принцип сочетания привычных и неординарных элементов в эстетической организации среды: </a:t>
            </a:r>
            <a:r>
              <a:rPr lang="ru-RU" sz="1600" dirty="0" smtClean="0"/>
              <a:t>В оформлении помещений желательно соблюдать единый стиль и ис­пользовать только высокохудожественные произведения профессионалов.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Принцип открытости-закрытости среды: </a:t>
            </a:r>
            <a:r>
              <a:rPr lang="ru-RU" sz="1600" dirty="0" smtClean="0"/>
              <a:t>Развивающая предметно-пространственная среда должна иметь характер открытой, не замкнутой системы, способной к изменению, корректировке и, самое главное, развитию. Иначе говоря, такая система должна быть не только развивающей, но и развивающейся.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Принцип учета половых и возрастных различий детей: </a:t>
            </a:r>
            <a:r>
              <a:rPr lang="ru-RU" sz="1600" dirty="0" smtClean="0"/>
              <a:t>При создании в группе условий для саморазвития не следует забы­вать, что мальчики и девочки по-разному смотрят и видят, слушают и слышат, по-разному говорят и молчат, чувствуют и переживают. </a:t>
            </a:r>
          </a:p>
          <a:p>
            <a:pPr algn="just"/>
            <a:r>
              <a:rPr lang="ru-RU" sz="1600" dirty="0" smtClean="0"/>
              <a:t>Построение среды с учетом половых различий предполагает предоставление возможностей как мальчикам, так и девочкам проявлять свои склонности в соответствии с принятыми в обществе эталонами мужественности и женственности. </a:t>
            </a:r>
            <a:r>
              <a:rPr lang="ru-RU" sz="1600" dirty="0" smtClean="0">
                <a:solidFill>
                  <a:srgbClr val="FFFF00"/>
                </a:solidFill>
              </a:rPr>
              <a:t>	 </a:t>
            </a:r>
          </a:p>
          <a:p>
            <a:pPr algn="just"/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609600"/>
            <a:ext cx="67056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Одна среда для всех?</a:t>
            </a:r>
          </a:p>
          <a:p>
            <a:pPr indent="457200" algn="just"/>
            <a:r>
              <a:rPr lang="ru-RU" dirty="0" smtClean="0"/>
              <a:t>Создавая предметно-пространственную среду группы, важно учитывать особенности детей, посещающих эту группу: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dirty="0" smtClean="0"/>
              <a:t>возраст дошкольников,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dirty="0" smtClean="0"/>
              <a:t>уровень их развития,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dirty="0" smtClean="0"/>
              <a:t>склонности,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dirty="0" smtClean="0"/>
              <a:t>способности,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dirty="0" smtClean="0"/>
              <a:t>интересы,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dirty="0" smtClean="0"/>
              <a:t>половой состав,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dirty="0" smtClean="0"/>
              <a:t> личностные особенности и др.</a:t>
            </a:r>
          </a:p>
          <a:p>
            <a:pPr indent="457200" algn="just"/>
            <a:r>
              <a:rPr lang="ru-RU" dirty="0" smtClean="0"/>
              <a:t>           Особенности среды также во многом определяются личностными особенностями и педагогическими установками воспитателя. Если воспитатель — знаток своего города, любит изучать его вместе с детьми -это  должно найти яркое отражение в обстановке. </a:t>
            </a:r>
          </a:p>
          <a:p>
            <a:pPr indent="457200" algn="just"/>
            <a:endParaRPr lang="ru-RU" dirty="0" smtClean="0"/>
          </a:p>
          <a:p>
            <a:pPr indent="457200" algn="just"/>
            <a:endParaRPr lang="ru-RU" dirty="0" smtClean="0"/>
          </a:p>
          <a:p>
            <a:pPr indent="457200" algn="just"/>
            <a:endParaRPr lang="ru-RU" dirty="0" smtClean="0"/>
          </a:p>
          <a:p>
            <a:pPr indent="457200" algn="just"/>
            <a:endParaRPr lang="ru-RU" dirty="0" smtClean="0"/>
          </a:p>
          <a:p>
            <a:pPr indent="457200" algn="just"/>
            <a:endParaRPr lang="ru-RU" dirty="0" smtClean="0">
              <a:solidFill>
                <a:srgbClr val="FFFF00"/>
              </a:solidFill>
            </a:endParaRPr>
          </a:p>
          <a:p>
            <a:pPr indent="457200" algn="just"/>
            <a:endParaRPr lang="ru-RU" dirty="0" smtClean="0">
              <a:solidFill>
                <a:srgbClr val="FFFF00"/>
              </a:solidFill>
            </a:endParaRPr>
          </a:p>
          <a:p>
            <a:pPr indent="457200" algn="just"/>
            <a:endParaRPr lang="ru-RU" dirty="0" smtClean="0">
              <a:solidFill>
                <a:srgbClr val="FFFF00"/>
              </a:solidFill>
            </a:endParaRPr>
          </a:p>
          <a:p>
            <a:pPr indent="457200" algn="just"/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5" name="Рисунок 4" descr="C:\Users\user\Documents\методическая папка Елена Анатольевна\Аттестация педагогов ГДОУ\аттестационные работы\Аттестационные папки педагогов\Борменкова Т.М\публикация в Дошкольник\фото\DSC026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791075"/>
            <a:ext cx="2895600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ocuments\методическая папка Елена Анатольевна\Аттестация педагогов ГДОУ\аттестационные работы\Аттестационные папки педагогов\КУдрявцева О.П\Оля\Оля 2 Фото\SAM_05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800600"/>
            <a:ext cx="32004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1159</TotalTime>
  <Words>1289</Words>
  <Application>Microsoft Office PowerPoint</Application>
  <PresentationFormat>Экран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Проектирование предметно-пространственной развивающей среды ДОО   </vt:lpstr>
      <vt:lpstr>Предметно-пространственная среда проектируется на основе: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Что же такое развивающая среда?</vt:lpstr>
      <vt:lpstr>Целостная модель построения среды </vt:lpstr>
      <vt:lpstr>Целостная модель пространственной среды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развивающей  предметно-пространственной среды детского сада</dc:title>
  <dc:creator>user</dc:creator>
  <cp:lastModifiedBy>1</cp:lastModifiedBy>
  <cp:revision>142</cp:revision>
  <dcterms:created xsi:type="dcterms:W3CDTF">2011-09-16T13:05:23Z</dcterms:created>
  <dcterms:modified xsi:type="dcterms:W3CDTF">2018-06-09T10:13:09Z</dcterms:modified>
</cp:coreProperties>
</file>